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829" r:id="rId2"/>
    <p:sldId id="256" r:id="rId3"/>
    <p:sldId id="561" r:id="rId4"/>
    <p:sldId id="828" r:id="rId5"/>
    <p:sldId id="830" r:id="rId6"/>
    <p:sldId id="849" r:id="rId7"/>
    <p:sldId id="831" r:id="rId8"/>
    <p:sldId id="850" r:id="rId9"/>
    <p:sldId id="851" r:id="rId10"/>
    <p:sldId id="833" r:id="rId11"/>
    <p:sldId id="853" r:id="rId12"/>
    <p:sldId id="854" r:id="rId13"/>
    <p:sldId id="855" r:id="rId14"/>
    <p:sldId id="834" r:id="rId15"/>
    <p:sldId id="856" r:id="rId16"/>
    <p:sldId id="857" r:id="rId17"/>
    <p:sldId id="840" r:id="rId18"/>
    <p:sldId id="852" r:id="rId19"/>
    <p:sldId id="909" r:id="rId20"/>
    <p:sldId id="837" r:id="rId21"/>
    <p:sldId id="858" r:id="rId22"/>
    <p:sldId id="859" r:id="rId23"/>
    <p:sldId id="839" r:id="rId24"/>
    <p:sldId id="860" r:id="rId25"/>
    <p:sldId id="861" r:id="rId26"/>
    <p:sldId id="862" r:id="rId27"/>
    <p:sldId id="863" r:id="rId28"/>
    <p:sldId id="838" r:id="rId29"/>
    <p:sldId id="864" r:id="rId30"/>
    <p:sldId id="865" r:id="rId31"/>
    <p:sldId id="841" r:id="rId32"/>
    <p:sldId id="866" r:id="rId33"/>
    <p:sldId id="867" r:id="rId34"/>
    <p:sldId id="842" r:id="rId35"/>
    <p:sldId id="868" r:id="rId36"/>
    <p:sldId id="869" r:id="rId37"/>
    <p:sldId id="843" r:id="rId38"/>
    <p:sldId id="870" r:id="rId39"/>
    <p:sldId id="871" r:id="rId40"/>
    <p:sldId id="844" r:id="rId41"/>
    <p:sldId id="910" r:id="rId42"/>
    <p:sldId id="847" r:id="rId43"/>
    <p:sldId id="846" r:id="rId44"/>
    <p:sldId id="845" r:id="rId45"/>
    <p:sldId id="911" r:id="rId46"/>
    <p:sldId id="903" r:id="rId47"/>
    <p:sldId id="835" r:id="rId48"/>
    <p:sldId id="848" r:id="rId49"/>
    <p:sldId id="872" r:id="rId50"/>
    <p:sldId id="873" r:id="rId51"/>
    <p:sldId id="836" r:id="rId52"/>
    <p:sldId id="874" r:id="rId53"/>
    <p:sldId id="875" r:id="rId54"/>
    <p:sldId id="876" r:id="rId55"/>
    <p:sldId id="877" r:id="rId56"/>
    <p:sldId id="878" r:id="rId57"/>
    <p:sldId id="880" r:id="rId58"/>
    <p:sldId id="879" r:id="rId59"/>
    <p:sldId id="883" r:id="rId60"/>
    <p:sldId id="884" r:id="rId61"/>
    <p:sldId id="885" r:id="rId62"/>
    <p:sldId id="886" r:id="rId63"/>
    <p:sldId id="887" r:id="rId64"/>
    <p:sldId id="888" r:id="rId65"/>
    <p:sldId id="889" r:id="rId66"/>
    <p:sldId id="895" r:id="rId67"/>
    <p:sldId id="896" r:id="rId68"/>
    <p:sldId id="890" r:id="rId69"/>
    <p:sldId id="891" r:id="rId70"/>
    <p:sldId id="897" r:id="rId71"/>
    <p:sldId id="898" r:id="rId72"/>
    <p:sldId id="892" r:id="rId73"/>
    <p:sldId id="899" r:id="rId74"/>
    <p:sldId id="900" r:id="rId75"/>
    <p:sldId id="893" r:id="rId76"/>
    <p:sldId id="901" r:id="rId77"/>
    <p:sldId id="902" r:id="rId78"/>
    <p:sldId id="904" r:id="rId79"/>
    <p:sldId id="906" r:id="rId80"/>
    <p:sldId id="907" r:id="rId81"/>
    <p:sldId id="905" r:id="rId82"/>
    <p:sldId id="908" r:id="rId83"/>
    <p:sldId id="82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435F1"/>
    <a:srgbClr val="6F8BC8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4"/>
    <p:restoredTop sz="94751"/>
  </p:normalViewPr>
  <p:slideViewPr>
    <p:cSldViewPr snapToGrid="0" snapToObjects="1">
      <p:cViewPr>
        <p:scale>
          <a:sx n="110" d="100"/>
          <a:sy n="110" d="100"/>
        </p:scale>
        <p:origin x="9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0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0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98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9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0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7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4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28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5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1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1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3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48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8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74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37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2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3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72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0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3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4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5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8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1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25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0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8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1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54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35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9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5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6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00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55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6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74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34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260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1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22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0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53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1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46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1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36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8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043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76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218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16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4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8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5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9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475" y="86062"/>
            <a:ext cx="10697051" cy="6375846"/>
            <a:chOff x="0" y="86062"/>
            <a:chExt cx="10697051" cy="6375846"/>
          </a:xfrm>
        </p:grpSpPr>
        <p:sp>
          <p:nvSpPr>
            <p:cNvPr id="5" name="TextBox 4"/>
            <p:cNvSpPr txBox="1"/>
            <p:nvPr/>
          </p:nvSpPr>
          <p:spPr>
            <a:xfrm>
              <a:off x="0" y="86062"/>
              <a:ext cx="5693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For today’s lecture you will need: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3" y="1395734"/>
              <a:ext cx="5042435" cy="5045754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2485002" y="851287"/>
              <a:ext cx="2145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Your </a:t>
              </a:r>
              <a:r>
                <a:rPr lang="en-US" sz="2800" dirty="0" smtClean="0"/>
                <a:t>quadrat</a:t>
              </a:r>
              <a:endParaRPr lang="en-US" sz="28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829856" y="1244828"/>
              <a:ext cx="2867195" cy="5217080"/>
              <a:chOff x="7829856" y="1029385"/>
              <a:chExt cx="2867195" cy="52170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27" t="22431" r="4574" b="6073"/>
              <a:stretch/>
            </p:blipFill>
            <p:spPr>
              <a:xfrm rot="16200000">
                <a:off x="6946359" y="2696268"/>
                <a:ext cx="4655706" cy="244468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829856" y="1029385"/>
                <a:ext cx="2867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smtClean="0"/>
                  <a:t>Custom </a:t>
                </a:r>
                <a:r>
                  <a:rPr lang="en-US" sz="2800" smtClean="0"/>
                  <a:t>protractor</a:t>
                </a:r>
                <a:endParaRPr lang="en-US" sz="28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1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13658" r="18030" b="8146"/>
          <a:stretch/>
        </p:blipFill>
        <p:spPr>
          <a:xfrm rot="16200000">
            <a:off x="4187805" y="3279978"/>
            <a:ext cx="3816391" cy="2058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1724" y="1525176"/>
            <a:ext cx="196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Flute casts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80629">
            <a:off x="5220009" y="3337339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54"/>
          <a:stretch/>
        </p:blipFill>
        <p:spPr>
          <a:xfrm rot="16200000">
            <a:off x="8223864" y="3166444"/>
            <a:ext cx="3809779" cy="2285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13658" r="18030" b="8146"/>
          <a:stretch/>
        </p:blipFill>
        <p:spPr>
          <a:xfrm rot="16200000">
            <a:off x="4187805" y="3279978"/>
            <a:ext cx="3816391" cy="2058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15738" y="1525176"/>
            <a:ext cx="282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Oriented fossils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1724" y="1525176"/>
            <a:ext cx="196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Flute casts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80629">
            <a:off x="5220009" y="3337339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9605513" y="3710174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9371" y="1525176"/>
            <a:ext cx="2341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Ripple crests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2" y="3081972"/>
            <a:ext cx="4116585" cy="26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-Right Arrow 10"/>
          <p:cNvSpPr/>
          <p:nvPr/>
        </p:nvSpPr>
        <p:spPr>
          <a:xfrm rot="1190775">
            <a:off x="2733866" y="3764361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9371" y="1525176"/>
            <a:ext cx="2341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Ripple crests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2" y="3081972"/>
            <a:ext cx="4116585" cy="26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-Right Arrow 10"/>
          <p:cNvSpPr/>
          <p:nvPr/>
        </p:nvSpPr>
        <p:spPr>
          <a:xfrm rot="1190775">
            <a:off x="2733866" y="3764361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6246" y="1525176"/>
            <a:ext cx="233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Dike swarms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t="13333" r="40999" b="1266"/>
          <a:stretch/>
        </p:blipFill>
        <p:spPr>
          <a:xfrm>
            <a:off x="7150511" y="2320353"/>
            <a:ext cx="3629738" cy="4155312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 rot="3175425">
            <a:off x="7007787" y="4799318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and radians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𝑑𝑒𝑔𝑟𝑒𝑒𝑠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×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180</m:t>
                          </m:r>
                        </m:den>
                      </m:f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𝑟𝑎𝑑𝑖𝑎𝑛𝑠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e 35"/>
          <p:cNvSpPr/>
          <p:nvPr/>
        </p:nvSpPr>
        <p:spPr>
          <a:xfrm>
            <a:off x="1158742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" y="5182777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57.2958 degrees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53" name="Pie 52"/>
          <p:cNvSpPr/>
          <p:nvPr/>
        </p:nvSpPr>
        <p:spPr>
          <a:xfrm>
            <a:off x="7549899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85839" y="5182777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 radian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and radians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𝑑𝑒𝑔𝑟𝑒𝑒𝑠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×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180</m:t>
                          </m:r>
                        </m:den>
                      </m:f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𝑟𝑎𝑑𝑖𝑎𝑛𝑠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9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79078" y="3787859"/>
            <a:ext cx="5433844" cy="719484"/>
            <a:chOff x="2629918" y="2560943"/>
            <a:chExt cx="5433844" cy="719484"/>
          </a:xfrm>
        </p:grpSpPr>
        <p:sp>
          <p:nvSpPr>
            <p:cNvPr id="10" name="TextBox 9"/>
            <p:cNvSpPr txBox="1"/>
            <p:nvPr/>
          </p:nvSpPr>
          <p:spPr>
            <a:xfrm>
              <a:off x="4227455" y="2659075"/>
              <a:ext cx="3836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err="1" smtClean="0">
                  <a:latin typeface="Courier" charset="0"/>
                  <a:ea typeface="Courier" charset="0"/>
                  <a:cs typeface="Courier" charset="0"/>
                </a:rPr>
                <a:t>library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circular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918" y="2560943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b="16785"/>
          <a:stretch/>
        </p:blipFill>
        <p:spPr>
          <a:xfrm>
            <a:off x="0" y="869041"/>
            <a:ext cx="12192000" cy="5988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7: Directional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Circle plot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17704" r="44268" b="15443"/>
          <a:stretch/>
        </p:blipFill>
        <p:spPr>
          <a:xfrm>
            <a:off x="767079" y="2144676"/>
            <a:ext cx="4572001" cy="45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Circle plot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Rose diagram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17704" r="44268" b="15443"/>
          <a:stretch/>
        </p:blipFill>
        <p:spPr>
          <a:xfrm>
            <a:off x="767079" y="2144676"/>
            <a:ext cx="4572001" cy="4584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17852" r="42698" b="15443"/>
          <a:stretch/>
        </p:blipFill>
        <p:spPr>
          <a:xfrm>
            <a:off x="6770483" y="2149757"/>
            <a:ext cx="4757195" cy="45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7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61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64347" y="1525176"/>
            <a:ext cx="3242106" cy="5127920"/>
            <a:chOff x="8493859" y="1525176"/>
            <a:chExt cx="3242106" cy="5127920"/>
          </a:xfrm>
        </p:grpSpPr>
        <p:grpSp>
          <p:nvGrpSpPr>
            <p:cNvPr id="60" name="Group 59"/>
            <p:cNvGrpSpPr/>
            <p:nvPr/>
          </p:nvGrpSpPr>
          <p:grpSpPr>
            <a:xfrm>
              <a:off x="9405534" y="2537022"/>
              <a:ext cx="1418756" cy="1315645"/>
              <a:chOff x="9302070" y="1966965"/>
              <a:chExt cx="1418756" cy="131564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302070" y="1966965"/>
                <a:ext cx="1418756" cy="1315645"/>
                <a:chOff x="5598000" y="2607539"/>
                <a:chExt cx="1418756" cy="1315645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598000" y="2607539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5882437" y="307174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248165" y="3314026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6456509" y="2607539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302070" y="2431174"/>
                <a:ext cx="284437" cy="546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8493859" y="4626228"/>
              <a:ext cx="3242106" cy="2026868"/>
              <a:chOff x="8493859" y="3746819"/>
              <a:chExt cx="3242106" cy="20268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493859" y="3746819"/>
                <a:ext cx="3242106" cy="2020705"/>
                <a:chOff x="5602259" y="3827282"/>
                <a:chExt cx="3242106" cy="20207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02259" y="5319667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8161925" y="3827282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357388" y="4593806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6427781" y="5291092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93859" y="3746819"/>
                <a:ext cx="3242106" cy="20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9214858" y="1525176"/>
              <a:ext cx="1800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Resultant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64347" y="1525176"/>
            <a:ext cx="3242106" cy="5127920"/>
            <a:chOff x="8493859" y="1525176"/>
            <a:chExt cx="3242106" cy="5127920"/>
          </a:xfrm>
        </p:grpSpPr>
        <p:grpSp>
          <p:nvGrpSpPr>
            <p:cNvPr id="60" name="Group 59"/>
            <p:cNvGrpSpPr/>
            <p:nvPr/>
          </p:nvGrpSpPr>
          <p:grpSpPr>
            <a:xfrm>
              <a:off x="9405534" y="2537022"/>
              <a:ext cx="1418756" cy="1315645"/>
              <a:chOff x="9302070" y="1966965"/>
              <a:chExt cx="1418756" cy="131564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302070" y="1966965"/>
                <a:ext cx="1418756" cy="1315645"/>
                <a:chOff x="5598000" y="2607539"/>
                <a:chExt cx="1418756" cy="1315645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598000" y="2607539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5882437" y="307174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248165" y="3314026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6456509" y="2607539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302070" y="2431174"/>
                <a:ext cx="284437" cy="546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8493859" y="4626228"/>
              <a:ext cx="3242106" cy="2026868"/>
              <a:chOff x="8493859" y="3746819"/>
              <a:chExt cx="3242106" cy="20268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493859" y="3746819"/>
                <a:ext cx="3242106" cy="2020705"/>
                <a:chOff x="5602259" y="3827282"/>
                <a:chExt cx="3242106" cy="20207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02259" y="5319667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8161925" y="3827282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357388" y="4593806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6427781" y="5291092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93859" y="3746819"/>
                <a:ext cx="3242106" cy="20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9214858" y="1525176"/>
              <a:ext cx="1800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Resultant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74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323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4391380" y="2298868"/>
            <a:ext cx="4713081" cy="18801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301563" y="4686326"/>
            <a:ext cx="892714" cy="188017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757973" y="1525176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Dispersion</a:t>
            </a:r>
            <a:endParaRPr lang="en-US" sz="3200" b="1" dirty="0">
              <a:solidFill>
                <a:srgbClr val="A435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2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9772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Complexities of circular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Resultant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von Mises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  <p:grpSp>
        <p:nvGrpSpPr>
          <p:cNvPr id="84" name="Group 83"/>
          <p:cNvGrpSpPr/>
          <p:nvPr/>
        </p:nvGrpSpPr>
        <p:grpSpPr>
          <a:xfrm>
            <a:off x="9731781" y="2450117"/>
            <a:ext cx="1405631" cy="1577673"/>
            <a:chOff x="7761521" y="2711835"/>
            <a:chExt cx="1405631" cy="1577673"/>
          </a:xfrm>
        </p:grpSpPr>
        <p:sp>
          <p:nvSpPr>
            <p:cNvPr id="74" name="Pie 73"/>
            <p:cNvSpPr/>
            <p:nvPr/>
          </p:nvSpPr>
          <p:spPr>
            <a:xfrm>
              <a:off x="7761521" y="3687624"/>
              <a:ext cx="601884" cy="601884"/>
            </a:xfrm>
            <a:prstGeom prst="pie">
              <a:avLst>
                <a:gd name="adj1" fmla="val 16153904"/>
                <a:gd name="adj2" fmla="val 2095686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8062463" y="2711835"/>
              <a:ext cx="0" cy="12825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062463" y="3740565"/>
              <a:ext cx="1104689" cy="2538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9807684" y="4843795"/>
            <a:ext cx="1253824" cy="1565233"/>
            <a:chOff x="7913328" y="4482898"/>
            <a:chExt cx="1253824" cy="1565233"/>
          </a:xfrm>
        </p:grpSpPr>
        <p:sp>
          <p:nvSpPr>
            <p:cNvPr id="75" name="Pie 74"/>
            <p:cNvSpPr/>
            <p:nvPr/>
          </p:nvSpPr>
          <p:spPr>
            <a:xfrm>
              <a:off x="7913328" y="5446247"/>
              <a:ext cx="601884" cy="601884"/>
            </a:xfrm>
            <a:prstGeom prst="pie">
              <a:avLst>
                <a:gd name="adj1" fmla="val 16153904"/>
                <a:gd name="adj2" fmla="val 199532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8200757" y="4482898"/>
              <a:ext cx="0" cy="1282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200757" y="5265297"/>
              <a:ext cx="966395" cy="500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4391380" y="2298868"/>
            <a:ext cx="4713081" cy="18801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301563" y="4686326"/>
            <a:ext cx="892714" cy="188017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757973" y="1525176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Dispersion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848538" y="1525176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4843" y="3520040"/>
            <a:ext cx="397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resultant length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738" y="4094201"/>
            <a:ext cx="847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Rescaled, allowing comparison across samples; 0-1 range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4843" y="3520040"/>
            <a:ext cx="397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resultant length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738" y="4094201"/>
            <a:ext cx="847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Rescaled, allowing comparison across samples; 0-1 range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34843" y="50667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738" y="5640876"/>
            <a:ext cx="4523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(low) to 1 (high)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0467" y="6488668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Lukeneder</a:t>
            </a:r>
            <a:r>
              <a:rPr lang="en-US" dirty="0" smtClean="0"/>
              <a:t> et al 2014 </a:t>
            </a:r>
            <a:r>
              <a:rPr lang="en-US" i="1" dirty="0" smtClean="0"/>
              <a:t>Computers &amp; Geosciences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3797" r="17791" b="13418"/>
          <a:stretch/>
        </p:blipFill>
        <p:spPr>
          <a:xfrm>
            <a:off x="844874" y="2484965"/>
            <a:ext cx="5150361" cy="30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0467" y="6488668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Lukeneder</a:t>
            </a:r>
            <a:r>
              <a:rPr lang="en-US" dirty="0" smtClean="0"/>
              <a:t> et al 2014 </a:t>
            </a:r>
            <a:r>
              <a:rPr lang="en-US" i="1" dirty="0" smtClean="0"/>
              <a:t>Computers &amp; Geosciences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3797" r="17791" b="13418"/>
          <a:stretch/>
        </p:blipFill>
        <p:spPr>
          <a:xfrm>
            <a:off x="844874" y="2484965"/>
            <a:ext cx="5150361" cy="3055717"/>
          </a:xfrm>
          <a:prstGeom prst="rect">
            <a:avLst/>
          </a:prstGeom>
        </p:spPr>
      </p:pic>
      <p:grpSp>
        <p:nvGrpSpPr>
          <p:cNvPr id="141" name="Group 140"/>
          <p:cNvGrpSpPr/>
          <p:nvPr/>
        </p:nvGrpSpPr>
        <p:grpSpPr>
          <a:xfrm>
            <a:off x="6611807" y="1643605"/>
            <a:ext cx="4735320" cy="4738437"/>
            <a:chOff x="6342887" y="1643605"/>
            <a:chExt cx="4735320" cy="473843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887" y="1643605"/>
              <a:ext cx="4735320" cy="4738437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8843058" y="1713053"/>
              <a:ext cx="138896" cy="6018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7662441" y="1713053"/>
              <a:ext cx="103837" cy="5440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6758380" y="2013995"/>
              <a:ext cx="134492" cy="5150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6979534" y="2801073"/>
              <a:ext cx="101952" cy="6327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714359" y="2662177"/>
              <a:ext cx="51919" cy="4996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8059715" y="3117448"/>
              <a:ext cx="42563" cy="7060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9037944" y="3433824"/>
              <a:ext cx="42563" cy="742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9560734" y="1985058"/>
              <a:ext cx="155730" cy="752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10295244" y="2013995"/>
              <a:ext cx="24226" cy="6452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9357605" y="2911998"/>
              <a:ext cx="32588" cy="5227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9861233" y="3648393"/>
              <a:ext cx="145547" cy="478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093124" y="4537276"/>
              <a:ext cx="59204" cy="477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9424918" y="4259484"/>
              <a:ext cx="291546" cy="5794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H="1" flipV="1">
              <a:off x="9638599" y="5015218"/>
              <a:ext cx="16998" cy="5289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8752039" y="5279695"/>
              <a:ext cx="91019" cy="4958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8035486" y="4549226"/>
              <a:ext cx="273273" cy="8940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 flipV="1">
              <a:off x="7429908" y="4259484"/>
              <a:ext cx="119179" cy="5413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6855925" y="3553428"/>
              <a:ext cx="87584" cy="7300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 flipV="1">
              <a:off x="6721196" y="4596195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7207595" y="5194914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5" name="Striped Right Arrow 94"/>
          <p:cNvSpPr/>
          <p:nvPr/>
        </p:nvSpPr>
        <p:spPr>
          <a:xfrm rot="14389179">
            <a:off x="2849358" y="4650788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525874" y="2169926"/>
            <a:ext cx="4655706" cy="2444687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9401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5" name="Striped Right Arrow 94"/>
          <p:cNvSpPr/>
          <p:nvPr/>
        </p:nvSpPr>
        <p:spPr>
          <a:xfrm rot="14389179">
            <a:off x="2849358" y="4650788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525874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5" name="Straight Connector 14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1764901"/>
            <a:ext cx="4508500" cy="4508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1 and 2 only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protractor are bearings in degrees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5951" y="3400208"/>
            <a:ext cx="5876081" cy="787079"/>
            <a:chOff x="416689" y="3715473"/>
            <a:chExt cx="5876081" cy="78707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668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429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9190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7951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6712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5472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4233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2994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1755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0516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92770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 rot="16200000">
            <a:off x="-1529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310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75897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167085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330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758273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340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4946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350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40649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360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23208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214396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4805584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5396772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5987959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778" y="346560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2356" y="346560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2324" y="346560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3858" y="346560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8672" y="346560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648" y="346560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5747" y="3465604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5715" y="3465604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10222" y="3465604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84962" y="3465604"/>
            <a:ext cx="316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2" name="Striped Right Arrow 5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1 and 2 only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protractor are bearings in degrees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5951" y="3400208"/>
            <a:ext cx="5876081" cy="787079"/>
            <a:chOff x="416689" y="3715473"/>
            <a:chExt cx="5876081" cy="78707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668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429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9190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7951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6712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5472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4233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2994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1755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0516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92770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 rot="16200000">
            <a:off x="-1529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310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75897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167085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330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758273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340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4946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350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40649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360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23208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214396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4805584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5396772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5987959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778" y="346560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2356" y="346560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2324" y="346560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3858" y="346560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8672" y="346560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648" y="346560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5747" y="3465604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5715" y="3465604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10222" y="3465604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84962" y="3465604"/>
            <a:ext cx="316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2" name="Striped Right Arrow 5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72946" y="5412081"/>
            <a:ext cx="4153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solidFill>
                  <a:srgbClr val="FF0000"/>
                </a:solidFill>
              </a:rPr>
              <a:t>J10: 1 = 29, 2 = 354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14345" r="9248" b="2785"/>
          <a:stretch/>
        </p:blipFill>
        <p:spPr>
          <a:xfrm>
            <a:off x="1658472" y="1437539"/>
            <a:ext cx="8875057" cy="52884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17704" r="42370" b="15611"/>
          <a:stretch/>
        </p:blipFill>
        <p:spPr>
          <a:xfrm>
            <a:off x="3439610" y="1437539"/>
            <a:ext cx="5312781" cy="5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02" name="Straight Connector 10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3-5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Calculate mean for all five bearings</a:t>
            </a:r>
          </a:p>
        </p:txBody>
      </p:sp>
      <p:sp>
        <p:nvSpPr>
          <p:cNvPr id="12" name="Striped Right Arrow 1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02" name="Straight Connector 10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3-5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Calculate mean for all five bearings</a:t>
            </a:r>
          </a:p>
        </p:txBody>
      </p:sp>
      <p:sp>
        <p:nvSpPr>
          <p:cNvPr id="12" name="Striped Right Arrow 1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6331" y="2992973"/>
            <a:ext cx="39020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J10: 	1 = 29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	  2 = 354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  	  3 = 346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     4 = 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5 = 9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15021" r="4712" b="1941"/>
          <a:stretch/>
        </p:blipFill>
        <p:spPr>
          <a:xfrm>
            <a:off x="1291768" y="1437539"/>
            <a:ext cx="9608465" cy="5252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Mean bearing of first five ammonites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26" name="TextBox 25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38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4229162" y="2509520"/>
            <a:ext cx="3733678" cy="401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1702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A435F1"/>
                </a:solidFill>
              </a:rPr>
              <a:t>μ</a:t>
            </a:r>
            <a:r>
              <a:rPr lang="en-US" sz="3200" b="1" dirty="0">
                <a:solidFill>
                  <a:srgbClr val="A435F1"/>
                </a:solidFill>
              </a:rPr>
              <a:t> = </a:t>
            </a:r>
            <a:r>
              <a:rPr lang="en-US" sz="3200" b="1" dirty="0" smtClean="0">
                <a:solidFill>
                  <a:srgbClr val="A435F1"/>
                </a:solidFill>
              </a:rPr>
              <a:t>180</a:t>
            </a:r>
            <a:endParaRPr lang="en-US" sz="3200" b="1" dirty="0">
              <a:solidFill>
                <a:srgbClr val="A435F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816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307813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08346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01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" y="2044853"/>
            <a:ext cx="5919671" cy="421386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 rot="686022">
            <a:off x="1893231" y="3077587"/>
            <a:ext cx="2571078" cy="20439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99203">
            <a:off x="2691160" y="2615007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Strike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66836" y="3229870"/>
            <a:ext cx="501805" cy="1057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8000000">
            <a:off x="2260007" y="3357885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Dip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3102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8178150" y="2509520"/>
            <a:ext cx="3733678" cy="4018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4229162" y="2509520"/>
            <a:ext cx="3733678" cy="401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4455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FF0000"/>
                </a:solidFill>
              </a:rPr>
              <a:t>μ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360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1702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A435F1"/>
                </a:solidFill>
              </a:rPr>
              <a:t>μ</a:t>
            </a:r>
            <a:r>
              <a:rPr lang="en-US" sz="3200" b="1" dirty="0">
                <a:solidFill>
                  <a:srgbClr val="A435F1"/>
                </a:solidFill>
              </a:rPr>
              <a:t> = </a:t>
            </a:r>
            <a:r>
              <a:rPr lang="en-US" sz="3200" b="1" dirty="0" smtClean="0">
                <a:solidFill>
                  <a:srgbClr val="A435F1"/>
                </a:solidFill>
              </a:rPr>
              <a:t>180</a:t>
            </a:r>
            <a:endParaRPr lang="en-US" sz="3200" b="1" dirty="0">
              <a:solidFill>
                <a:srgbClr val="A435F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816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6008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307813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08346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197998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998531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5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146180" y="2519728"/>
            <a:ext cx="3840208" cy="34137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1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38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A435F1"/>
                </a:solidFill>
              </a:rPr>
              <a:t>𝚱</a:t>
            </a:r>
            <a:r>
              <a:rPr lang="en-US" sz="3200" b="1" dirty="0">
                <a:solidFill>
                  <a:srgbClr val="A435F1"/>
                </a:solidFill>
              </a:rPr>
              <a:t> =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146180" y="2519728"/>
            <a:ext cx="3840208" cy="3413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4175896" y="2519728"/>
            <a:ext cx="3840208" cy="341371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297653" y="6055360"/>
            <a:ext cx="36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7333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8506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06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3991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38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A435F1"/>
                </a:solidFill>
              </a:rPr>
              <a:t>𝚱</a:t>
            </a:r>
            <a:r>
              <a:rPr lang="en-US" sz="3200" b="1" dirty="0">
                <a:solidFill>
                  <a:srgbClr val="A435F1"/>
                </a:solidFill>
              </a:rPr>
              <a:t> =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6180" y="2519728"/>
            <a:ext cx="11899640" cy="3413712"/>
            <a:chOff x="63497" y="2519728"/>
            <a:chExt cx="11899640" cy="34137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63497" y="2519728"/>
              <a:ext cx="3840208" cy="34137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4093213" y="2519728"/>
              <a:ext cx="3840208" cy="341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8122929" y="2519728"/>
              <a:ext cx="3840208" cy="3413712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>
            <a:off x="4297653" y="6055360"/>
            <a:ext cx="36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90560" y="6055360"/>
            <a:ext cx="37044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7333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8506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269118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1181411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/>
          <a:stretch/>
        </p:blipFill>
        <p:spPr>
          <a:xfrm>
            <a:off x="0" y="1286281"/>
            <a:ext cx="12191999" cy="5571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/>
          <a:stretch/>
        </p:blipFill>
        <p:spPr>
          <a:xfrm>
            <a:off x="0" y="1286281"/>
            <a:ext cx="12191999" cy="5571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7164038" y="1917683"/>
            <a:ext cx="4482452" cy="44728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1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43577" y="2439363"/>
            <a:ext cx="0" cy="3437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6240" y="1697009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166.6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43577" y="2439363"/>
            <a:ext cx="0" cy="3437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574647" y="3252486"/>
            <a:ext cx="5337859" cy="2624558"/>
            <a:chOff x="3574647" y="2439363"/>
            <a:chExt cx="5337859" cy="34376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74647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912506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56240" y="1697009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166.6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3574647" y="4317358"/>
            <a:ext cx="5326285" cy="300942"/>
          </a:xfrm>
          <a:prstGeom prst="left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98138" y="2635707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-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94598" y="2676178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+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" y="2044853"/>
            <a:ext cx="5919671" cy="421386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 rot="686022">
            <a:off x="1893231" y="3077587"/>
            <a:ext cx="2571078" cy="20439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99203">
            <a:off x="2691160" y="2615007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Strike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66836" y="3229870"/>
            <a:ext cx="501805" cy="1057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8000000">
            <a:off x="2260007" y="3357885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Dip</a:t>
            </a:r>
            <a:endParaRPr lang="en-US" sz="3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48" y="2044853"/>
            <a:ext cx="5919671" cy="421386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6893855" y="2129062"/>
            <a:ext cx="3958386" cy="2795959"/>
            <a:chOff x="6893855" y="2129062"/>
            <a:chExt cx="3958386" cy="2795959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906958" y="2732442"/>
              <a:ext cx="3538717" cy="13775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893855" y="2824777"/>
              <a:ext cx="3874550" cy="155937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7412021" y="3087445"/>
              <a:ext cx="3440220" cy="135049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559041" y="2247711"/>
              <a:ext cx="2080032" cy="83973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12021" y="2318187"/>
              <a:ext cx="2574237" cy="103902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54475" y="2521861"/>
              <a:ext cx="2925845" cy="11726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907305" y="3482398"/>
              <a:ext cx="2671176" cy="10533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8392161" y="3813843"/>
              <a:ext cx="1987460" cy="79360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8596667" y="41371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743227" y="21559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875308" y="2129062"/>
              <a:ext cx="1099536" cy="45548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8974845" y="4426074"/>
              <a:ext cx="1142569" cy="39786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9337040" y="4678751"/>
              <a:ext cx="687795" cy="24627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Left Arrow 54"/>
          <p:cNvSpPr/>
          <p:nvPr/>
        </p:nvSpPr>
        <p:spPr>
          <a:xfrm rot="20373325">
            <a:off x="7852768" y="3891629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>
            <a:off x="7838754" y="3647517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766744" y="3172678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Azimuth</a:t>
            </a:r>
            <a:endParaRPr lang="en-US" sz="3200" b="1" dirty="0"/>
          </a:p>
        </p:txBody>
      </p:sp>
      <p:sp>
        <p:nvSpPr>
          <p:cNvPr id="58" name="TextBox 57"/>
          <p:cNvSpPr txBox="1"/>
          <p:nvPr/>
        </p:nvSpPr>
        <p:spPr>
          <a:xfrm rot="20119627">
            <a:off x="8015479" y="3879148"/>
            <a:ext cx="1339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Plunge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10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4843" y="4353688"/>
            <a:ext cx="10932505" cy="1014317"/>
            <a:chOff x="634843" y="5066715"/>
            <a:chExt cx="10932505" cy="1014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 charset="0"/>
                          </a:rPr>
                          <m:t>=0.119</m:t>
                        </m:r>
                      </m:oMath>
                    </m:oMathPara>
                  </a14:m>
                  <a:endParaRPr lang="en-GB" sz="3200" dirty="0">
                    <a:solidFill>
                      <a:srgbClr val="A435F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34843" y="5066715"/>
              <a:ext cx="3970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A435F1"/>
                  </a:solidFill>
                </a:rPr>
                <a:t>Mean resultant length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4843" y="4353688"/>
            <a:ext cx="10932505" cy="1014317"/>
            <a:chOff x="634843" y="5066715"/>
            <a:chExt cx="10932505" cy="1014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 charset="0"/>
                          </a:rPr>
                          <m:t>=0.119</m:t>
                        </m:r>
                      </m:oMath>
                    </m:oMathPara>
                  </a14:m>
                  <a:endParaRPr lang="en-GB" sz="3200" dirty="0">
                    <a:solidFill>
                      <a:srgbClr val="A435F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34843" y="5066715"/>
              <a:ext cx="3970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A435F1"/>
                  </a:solidFill>
                </a:rPr>
                <a:t>Mean resultant length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4843" y="56874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=0.88</m:t>
                      </m: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939739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180965" y="4362475"/>
            <a:ext cx="421644" cy="1748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 mean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9739" y="2126029"/>
            <a:ext cx="4482452" cy="4472892"/>
            <a:chOff x="635915" y="1848235"/>
            <a:chExt cx="4482452" cy="44728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3591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877141" y="4084681"/>
              <a:ext cx="421644" cy="17489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769809" y="2126029"/>
            <a:ext cx="4482452" cy="4472892"/>
            <a:chOff x="6465985" y="1848235"/>
            <a:chExt cx="4482452" cy="4472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46598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25" name="Straight Arrow Connector 24"/>
            <p:cNvCxnSpPr/>
            <p:nvPr/>
          </p:nvCxnSpPr>
          <p:spPr>
            <a:xfrm flipV="1">
              <a:off x="8707211" y="2858947"/>
              <a:ext cx="1347618" cy="12257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 mean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Circular 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3520040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Null hypothesis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4094201"/>
            <a:ext cx="458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uniformly distributed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3520040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Null hypothesis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4094201"/>
            <a:ext cx="458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uniformly distributed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5066715"/>
            <a:ext cx="4020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hypothesis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5640876"/>
            <a:ext cx="3336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non-uniform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420892" y="1541254"/>
            <a:ext cx="735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432FF"/>
                </a:solidFill>
              </a:rPr>
              <a:t>Cannot reject </a:t>
            </a:r>
            <a:r>
              <a:rPr lang="en-US" sz="3200" b="1" dirty="0" smtClean="0">
                <a:solidFill>
                  <a:srgbClr val="0432FF"/>
                </a:solidFill>
              </a:rPr>
              <a:t>null at </a:t>
            </a:r>
            <a:r>
              <a:rPr lang="en-US" sz="3200" b="1" smtClean="0">
                <a:solidFill>
                  <a:srgbClr val="0432FF"/>
                </a:solidFill>
              </a:rPr>
              <a:t>typical alphas (&lt;0.5)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65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6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22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Kappa value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758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Estimation is effectively a separate test for 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52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22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Kappa value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758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Estimation is effectively a separate test for uniform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0.24175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6120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value, indicating well dispersed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8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58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843" y="3520040"/>
            <a:ext cx="355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Chi-squared = 35.52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738" y="4094201"/>
            <a:ext cx="5024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Degrees of freedom = 18 – 1 = 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53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843" y="3520040"/>
            <a:ext cx="355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Chi-squared = 35.52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738" y="4094201"/>
            <a:ext cx="520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Degrees of freedom = 18 – 1 = 17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4843" y="5066715"/>
            <a:ext cx="230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Alpha = 0.05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7738" y="5640876"/>
            <a:ext cx="914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value </a:t>
            </a:r>
            <a:r>
              <a:rPr lang="en-US" sz="2800" dirty="0" smtClean="0"/>
              <a:t>8.67, therefore reject null; data are non-uniform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80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733500" y="1541254"/>
            <a:ext cx="472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Issue may be </a:t>
            </a:r>
            <a:r>
              <a:rPr lang="en-US" sz="3200" b="1" dirty="0" err="1" smtClean="0">
                <a:solidFill>
                  <a:srgbClr val="0432FF"/>
                </a:solidFill>
              </a:rPr>
              <a:t>polymodality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5978" y="1541254"/>
            <a:ext cx="7520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One sample t-test equivalent (alpha = 0.05)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flipV="1">
            <a:off x="6096000" y="3136741"/>
            <a:ext cx="1347618" cy="122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362475"/>
            <a:ext cx="1347618" cy="136699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942390" y="2835797"/>
            <a:ext cx="1153610" cy="1526678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rved Down Arrow 5"/>
          <p:cNvSpPr/>
          <p:nvPr/>
        </p:nvSpPr>
        <p:spPr>
          <a:xfrm rot="5156117">
            <a:off x="6665548" y="4213951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1480506" flipV="1">
            <a:off x="5217230" y="2565013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5973" y="1541254"/>
            <a:ext cx="7520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</a:rPr>
              <a:t>One sample t-test equivalent (alpha = 0.05)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flipV="1">
            <a:off x="6096000" y="3136741"/>
            <a:ext cx="1347618" cy="122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362475"/>
            <a:ext cx="1347618" cy="136699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942390" y="2835797"/>
            <a:ext cx="1153610" cy="1526678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rved Down Arrow 5"/>
          <p:cNvSpPr/>
          <p:nvPr/>
        </p:nvSpPr>
        <p:spPr>
          <a:xfrm rot="5156117">
            <a:off x="6665548" y="4213951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1480506" flipV="1">
            <a:off x="5217230" y="2565013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88912" y="4363830"/>
            <a:ext cx="421644" cy="1748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58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3520040"/>
            <a:ext cx="697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b="1" dirty="0" smtClean="0">
                <a:solidFill>
                  <a:srgbClr val="7030A0"/>
                </a:solidFill>
              </a:rPr>
              <a:t> and </a:t>
            </a:r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r>
              <a:rPr lang="en-US" sz="3200" b="1" dirty="0" smtClean="0">
                <a:solidFill>
                  <a:srgbClr val="7030A0"/>
                </a:solidFill>
              </a:rPr>
              <a:t> are resultants of each sample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4094201"/>
            <a:ext cx="52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R</a:t>
            </a:r>
            <a:r>
              <a:rPr lang="en-US" sz="2800" i="1" baseline="-25000" dirty="0" smtClean="0"/>
              <a:t>T</a:t>
            </a:r>
            <a:r>
              <a:rPr lang="en-US" sz="2800" dirty="0" smtClean="0"/>
              <a:t> is resultant from combined data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490" y="1525176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Strike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74646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0-180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ie 44"/>
          <p:cNvSpPr/>
          <p:nvPr/>
        </p:nvSpPr>
        <p:spPr>
          <a:xfrm>
            <a:off x="4364482" y="3046737"/>
            <a:ext cx="3463038" cy="3463038"/>
          </a:xfrm>
          <a:prstGeom prst="pie">
            <a:avLst>
              <a:gd name="adj1" fmla="val 16175951"/>
              <a:gd name="adj2" fmla="val 5430974"/>
            </a:avLst>
          </a:prstGeom>
          <a:solidFill>
            <a:srgbClr val="A43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5889312" y="254300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1674" y="620722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180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2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3520040"/>
            <a:ext cx="697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b="1" dirty="0" smtClean="0">
                <a:solidFill>
                  <a:srgbClr val="7030A0"/>
                </a:solidFill>
              </a:rPr>
              <a:t> and </a:t>
            </a:r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r>
              <a:rPr lang="en-US" sz="3200" b="1" dirty="0" smtClean="0">
                <a:solidFill>
                  <a:srgbClr val="7030A0"/>
                </a:solidFill>
              </a:rPr>
              <a:t> are resultants of each sample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4094201"/>
            <a:ext cx="52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R</a:t>
            </a:r>
            <a:r>
              <a:rPr lang="en-US" sz="2800" i="1" baseline="-25000" dirty="0" smtClean="0"/>
              <a:t>T</a:t>
            </a:r>
            <a:r>
              <a:rPr lang="en-US" sz="2800" dirty="0" smtClean="0"/>
              <a:t> is resultant from combined data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4843" y="5066715"/>
            <a:ext cx="8525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Close means indicate approximately equal values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738" y="5640876"/>
            <a:ext cx="757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Distant means indicate smaller combined resultant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9176" y="3359325"/>
            <a:ext cx="3242106" cy="2026868"/>
            <a:chOff x="289176" y="3390826"/>
            <a:chExt cx="3242106" cy="2026868"/>
          </a:xfrm>
        </p:grpSpPr>
        <p:grpSp>
          <p:nvGrpSpPr>
            <p:cNvPr id="26" name="Group 25"/>
            <p:cNvGrpSpPr/>
            <p:nvPr/>
          </p:nvGrpSpPr>
          <p:grpSpPr>
            <a:xfrm>
              <a:off x="289176" y="3390826"/>
              <a:ext cx="3242106" cy="2020705"/>
              <a:chOff x="5602259" y="3827282"/>
              <a:chExt cx="3242106" cy="202070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289176" y="3390826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52327" y="2751706"/>
            <a:ext cx="3368181" cy="3242106"/>
            <a:chOff x="4236580" y="2319088"/>
            <a:chExt cx="3368181" cy="3242106"/>
          </a:xfrm>
        </p:grpSpPr>
        <p:cxnSp>
          <p:nvCxnSpPr>
            <p:cNvPr id="56" name="Straight Arrow Connector 55"/>
            <p:cNvCxnSpPr/>
            <p:nvPr/>
          </p:nvCxnSpPr>
          <p:spPr>
            <a:xfrm rot="13500000" flipV="1">
              <a:off x="6918961" y="3998635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3500000" flipV="1">
              <a:off x="4267047" y="3117259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13500000" flipV="1">
              <a:off x="5260248" y="3161483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3500000" flipV="1">
              <a:off x="6045557" y="3821356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3500000" flipV="1">
              <a:off x="4345976" y="2926707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314059" y="2721966"/>
            <a:ext cx="3745586" cy="3301587"/>
            <a:chOff x="8314059" y="2420393"/>
            <a:chExt cx="3745586" cy="3301587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8817539" y="5193660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1377205" y="3701275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572668" y="4467799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9643061" y="5165085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3500000" flipV="1">
              <a:off x="11126055" y="3315389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3500000" flipV="1">
              <a:off x="8474141" y="2434013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13500000" flipV="1">
              <a:off x="9467342" y="2478237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3500000" flipV="1">
              <a:off x="10252651" y="3138110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8314059" y="2816873"/>
              <a:ext cx="499123" cy="28981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19547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6061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0432FF"/>
                </a:solidFill>
              </a:rPr>
              <a:t>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3034" y="1800711"/>
            <a:ext cx="375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9176" y="3359325"/>
            <a:ext cx="3242106" cy="2026868"/>
            <a:chOff x="289176" y="3390826"/>
            <a:chExt cx="3242106" cy="2026868"/>
          </a:xfrm>
        </p:grpSpPr>
        <p:grpSp>
          <p:nvGrpSpPr>
            <p:cNvPr id="26" name="Group 25"/>
            <p:cNvGrpSpPr/>
            <p:nvPr/>
          </p:nvGrpSpPr>
          <p:grpSpPr>
            <a:xfrm>
              <a:off x="289176" y="3390826"/>
              <a:ext cx="3242106" cy="2020705"/>
              <a:chOff x="5602259" y="3827282"/>
              <a:chExt cx="3242106" cy="202070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289176" y="3390826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52327" y="2751706"/>
            <a:ext cx="3368181" cy="3242106"/>
            <a:chOff x="4236580" y="2319088"/>
            <a:chExt cx="3368181" cy="3242106"/>
          </a:xfrm>
        </p:grpSpPr>
        <p:cxnSp>
          <p:nvCxnSpPr>
            <p:cNvPr id="56" name="Straight Arrow Connector 55"/>
            <p:cNvCxnSpPr/>
            <p:nvPr/>
          </p:nvCxnSpPr>
          <p:spPr>
            <a:xfrm rot="13500000" flipV="1">
              <a:off x="6918961" y="3998635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3500000" flipV="1">
              <a:off x="4267047" y="3117259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13500000" flipV="1">
              <a:off x="5260248" y="3161483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3500000" flipV="1">
              <a:off x="6045557" y="3821356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3500000" flipV="1">
              <a:off x="4345976" y="2926707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314059" y="2721966"/>
            <a:ext cx="3745586" cy="3301587"/>
            <a:chOff x="8314059" y="2420393"/>
            <a:chExt cx="3745586" cy="3301587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8817539" y="5193660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1377205" y="3701275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572668" y="4467799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9643061" y="5165085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3500000" flipV="1">
              <a:off x="11126055" y="3315389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3500000" flipV="1">
              <a:off x="8474141" y="2434013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13500000" flipV="1">
              <a:off x="9467342" y="2478237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3500000" flipV="1">
              <a:off x="10252651" y="3138110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8314059" y="2816873"/>
              <a:ext cx="499123" cy="28981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19547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6061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0432FF"/>
                </a:solidFill>
              </a:rPr>
              <a:t>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3034" y="1800711"/>
            <a:ext cx="375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3089" y="6179619"/>
            <a:ext cx="10025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Modified </a:t>
            </a:r>
            <a:r>
              <a:rPr lang="en-US" sz="3200" dirty="0" smtClean="0"/>
              <a:t>F-statistic allows null hypothesis </a:t>
            </a:r>
            <a:r>
              <a:rPr lang="en-US" sz="3200" smtClean="0"/>
              <a:t>statistical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Boom goes the dynamite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1553"/>
            <a:ext cx="12192000" cy="3072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2277" y="152517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Azimuth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490" y="1525176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Strike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8807392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0-360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74647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0-180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ie 44"/>
          <p:cNvSpPr/>
          <p:nvPr/>
        </p:nvSpPr>
        <p:spPr>
          <a:xfrm>
            <a:off x="4364482" y="3046737"/>
            <a:ext cx="3463038" cy="3463038"/>
          </a:xfrm>
          <a:prstGeom prst="pie">
            <a:avLst>
              <a:gd name="adj1" fmla="val 16175951"/>
              <a:gd name="adj2" fmla="val 5430974"/>
            </a:avLst>
          </a:prstGeom>
          <a:solidFill>
            <a:srgbClr val="A43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8397228" y="3046737"/>
            <a:ext cx="3463038" cy="3463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5889312" y="254300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1674" y="620722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180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9540288" y="2543002"/>
            <a:ext cx="1176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360/0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47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44104</TotalTime>
  <Words>1101</Words>
  <Application>Microsoft Macintosh PowerPoint</Application>
  <PresentationFormat>Widescreen</PresentationFormat>
  <Paragraphs>469</Paragraphs>
  <Slides>83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643</cp:revision>
  <cp:lastPrinted>2018-03-02T10:14:12Z</cp:lastPrinted>
  <dcterms:created xsi:type="dcterms:W3CDTF">2017-01-23T17:51:07Z</dcterms:created>
  <dcterms:modified xsi:type="dcterms:W3CDTF">2020-09-14T10:16:00Z</dcterms:modified>
</cp:coreProperties>
</file>